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 id="2147483696" r:id="rId24"/>
  </p:sldMasterIdLst>
  <p:sldIdLst>
    <p:sldId id="256" r:id="rId25"/>
    <p:sldId id="259" r:id="rId26"/>
    <p:sldId id="260" r:id="rId27"/>
    <p:sldId id="261" r:id="rId28"/>
    <p:sldId id="262" r:id="rId29"/>
    <p:sldId id="263" r:id="rId30"/>
    <p:sldId id="264" r:id="rId31"/>
    <p:sldId id="265"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25" autoAdjust="0"/>
    <p:restoredTop sz="94660"/>
  </p:normalViewPr>
  <p:slideViewPr>
    <p:cSldViewPr>
      <p:cViewPr>
        <p:scale>
          <a:sx n="75" d="100"/>
          <a:sy n="75" d="100"/>
        </p:scale>
        <p:origin x="-1108" y="-2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3"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9"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4"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3"/>
          <a:srcRect l="3724"/>
          <a:stretch/>
        </p:blipFill>
        <p:spPr>
          <a:xfrm>
            <a:off x="0" y="0"/>
            <a:ext cx="9143640" cy="5143320"/>
          </a:xfrm>
          <a:prstGeom prst="rect">
            <a:avLst/>
          </a:prstGeom>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strike="noStrike" spc="-1">
                <a:solidFill>
                  <a:schemeClr val="dk1"/>
                </a:solidFill>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 name="Google Shape;89;p19"/>
          <p:cNvPicPr/>
          <p:nvPr/>
        </p:nvPicPr>
        <p:blipFill>
          <a:blip r:embed="rId3"/>
          <a:stretch/>
        </p:blipFill>
        <p:spPr>
          <a:xfrm rot="10800000" flipH="1">
            <a:off x="0" y="192240"/>
            <a:ext cx="9143640" cy="4951080"/>
          </a:xfrm>
          <a:prstGeom prst="rect">
            <a:avLst/>
          </a:prstGeom>
          <a:ln w="0">
            <a:noFill/>
          </a:ln>
        </p:spPr>
      </p:pic>
      <p:sp>
        <p:nvSpPr>
          <p:cNvPr id="3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2"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3"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4"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5"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6"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7"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a:endParaRPr>
          </a:p>
        </p:txBody>
      </p:sp>
      <p:sp>
        <p:nvSpPr>
          <p:cNvPr id="39"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a:endParaRPr>
          </a:p>
        </p:txBody>
      </p:sp>
      <p:pic>
        <p:nvPicPr>
          <p:cNvPr id="40" name="Google Shape;108;p20"/>
          <p:cNvPicPr/>
          <p:nvPr/>
        </p:nvPicPr>
        <p:blipFill>
          <a:blip r:embed="rId3"/>
          <a:srcRect l="659" r="5106" b="5177"/>
          <a:stretch/>
        </p:blipFill>
        <p:spPr>
          <a:xfrm rot="10800000">
            <a:off x="56880" y="0"/>
            <a:ext cx="9087120" cy="5143320"/>
          </a:xfrm>
          <a:prstGeom prst="rect">
            <a:avLst/>
          </a:prstGeom>
          <a:ln w="0">
            <a:noFill/>
          </a:ln>
        </p:spPr>
      </p:pic>
      <p:pic>
        <p:nvPicPr>
          <p:cNvPr id="41" name="Google Shape;109;p20"/>
          <p:cNvPicPr/>
          <p:nvPr/>
        </p:nvPicPr>
        <p:blipFill>
          <a:blip r:embed="rId4"/>
          <a:srcRect l="73197" t="14242" b="33519"/>
          <a:stretch/>
        </p:blipFill>
        <p:spPr>
          <a:xfrm rot="10800000">
            <a:off x="360" y="2557440"/>
            <a:ext cx="2449440" cy="2585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2" name="Google Shape;13;p3"/>
          <p:cNvPicPr/>
          <p:nvPr/>
        </p:nvPicPr>
        <p:blipFill>
          <a:blip r:embed="rId3"/>
          <a:srcRect l="3735"/>
          <a:stretch/>
        </p:blipFill>
        <p:spPr>
          <a:xfrm>
            <a:off x="0" y="0"/>
            <a:ext cx="9143640" cy="5143320"/>
          </a:xfrm>
          <a:prstGeom prst="rect">
            <a:avLst/>
          </a:prstGeom>
          <a:ln w="0">
            <a:noFill/>
          </a:ln>
        </p:spPr>
      </p:pic>
      <p:sp>
        <p:nvSpPr>
          <p:cNvPr id="43" name="PlaceHolder 1"/>
          <p:cNvSpPr>
            <a:spLocks noGrp="1"/>
          </p:cNvSpPr>
          <p:nvPr>
            <p:ph type="title"/>
          </p:nvPr>
        </p:nvSpPr>
        <p:spPr>
          <a:xfrm>
            <a:off x="370080" y="2547360"/>
            <a:ext cx="4792680" cy="1504080"/>
          </a:xfrm>
          <a:prstGeom prst="rect">
            <a:avLst/>
          </a:prstGeom>
          <a:noFill/>
          <a:ln w="0">
            <a:noFill/>
          </a:ln>
        </p:spPr>
        <p:txBody>
          <a:bodyPr lIns="91440" tIns="91440" rIns="91440" bIns="91440" anchor="b">
            <a:noAutofit/>
          </a:bodyPr>
          <a:lstStyle/>
          <a:p>
            <a:pPr indent="0">
              <a:buNone/>
            </a:pPr>
            <a:r>
              <a:rPr lang="fr-FR" sz="4600" b="0" strike="noStrike" spc="-1">
                <a:solidFill>
                  <a:schemeClr val="dk1"/>
                </a:solidFill>
                <a:latin typeface="Arial"/>
              </a:rPr>
              <a:t>Click to edit the title text format</a:t>
            </a:r>
          </a:p>
        </p:txBody>
      </p:sp>
      <p:sp>
        <p:nvSpPr>
          <p:cNvPr id="44" name="PlaceHolder 2"/>
          <p:cNvSpPr>
            <a:spLocks noGrp="1"/>
          </p:cNvSpPr>
          <p:nvPr>
            <p:ph type="title"/>
          </p:nvPr>
        </p:nvSpPr>
        <p:spPr>
          <a:xfrm>
            <a:off x="6351120" y="6278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strike="noStrike" spc="-1">
                <a:solidFill>
                  <a:schemeClr val="dk1"/>
                </a:solidFill>
                <a:latin typeface="Goldman"/>
                <a:ea typeface="Goldman"/>
              </a:rPr>
              <a:t>xx%</a:t>
            </a:r>
            <a:endParaRPr lang="fr-FR" sz="6000" b="0" strike="noStrike" spc="-1">
              <a:solidFill>
                <a:schemeClr val="dk1"/>
              </a:solidFill>
              <a:latin typeface="Arial"/>
            </a:endParaRPr>
          </a:p>
        </p:txBody>
      </p:sp>
      <p:sp>
        <p:nvSpPr>
          <p:cNvPr id="4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0" name="Google Shape;18;p4"/>
          <p:cNvPicPr/>
          <p:nvPr/>
        </p:nvPicPr>
        <p:blipFill>
          <a:blip r:embed="rId3"/>
          <a:srcRect t="-7978" b="7978"/>
          <a:stretch/>
        </p:blipFill>
        <p:spPr>
          <a:xfrm rot="10800000" flipH="1">
            <a:off x="0" y="0"/>
            <a:ext cx="9143640" cy="5143320"/>
          </a:xfrm>
          <a:prstGeom prst="rect">
            <a:avLst/>
          </a:prstGeom>
          <a:ln w="0">
            <a:noFill/>
          </a:ln>
        </p:spPr>
      </p:pic>
      <p:sp>
        <p:nvSpPr>
          <p:cNvPr id="51"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2"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5" name="Google Shape;22;p5"/>
          <p:cNvGrpSpPr/>
          <p:nvPr/>
        </p:nvGrpSpPr>
        <p:grpSpPr>
          <a:xfrm>
            <a:off x="0" y="0"/>
            <a:ext cx="9143640" cy="5143680"/>
            <a:chOff x="0" y="0"/>
            <a:chExt cx="9143640" cy="5143680"/>
          </a:xfrm>
        </p:grpSpPr>
        <p:pic>
          <p:nvPicPr>
            <p:cNvPr id="56" name="Google Shape;23;p5"/>
            <p:cNvPicPr/>
            <p:nvPr/>
          </p:nvPicPr>
          <p:blipFill>
            <a:blip r:embed="rId3"/>
            <a:srcRect l="734" t="14280" r="5031" b="-9100"/>
            <a:stretch/>
          </p:blipFill>
          <p:spPr>
            <a:xfrm rot="10800000" flipH="1">
              <a:off x="0" y="0"/>
              <a:ext cx="9087120" cy="5143320"/>
            </a:xfrm>
            <a:prstGeom prst="rect">
              <a:avLst/>
            </a:prstGeom>
            <a:ln w="0">
              <a:noFill/>
            </a:ln>
          </p:spPr>
        </p:pic>
        <p:pic>
          <p:nvPicPr>
            <p:cNvPr id="57" name="Google Shape;24;p5"/>
            <p:cNvPicPr/>
            <p:nvPr/>
          </p:nvPicPr>
          <p:blipFill>
            <a:blip r:embed="rId4"/>
            <a:srcRect l="72344" t="21048" r="853" b="26716"/>
            <a:stretch/>
          </p:blipFill>
          <p:spPr>
            <a:xfrm>
              <a:off x="6694200" y="0"/>
              <a:ext cx="2449440" cy="2585880"/>
            </a:xfrm>
            <a:prstGeom prst="rect">
              <a:avLst/>
            </a:prstGeom>
            <a:ln w="0">
              <a:noFill/>
            </a:ln>
          </p:spPr>
        </p:pic>
      </p:grpSp>
      <p:sp>
        <p:nvSpPr>
          <p:cNvPr id="58"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2" name="Google Shape;31;p6"/>
          <p:cNvPicPr/>
          <p:nvPr/>
        </p:nvPicPr>
        <p:blipFill>
          <a:blip r:embed="rId3"/>
          <a:stretch/>
        </p:blipFill>
        <p:spPr>
          <a:xfrm>
            <a:off x="0" y="0"/>
            <a:ext cx="9143640" cy="4951080"/>
          </a:xfrm>
          <a:prstGeom prst="rect">
            <a:avLst/>
          </a:prstGeom>
          <a:ln w="0">
            <a:noFill/>
          </a:ln>
        </p:spPr>
      </p:pic>
      <p:sp>
        <p:nvSpPr>
          <p:cNvPr id="63"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5"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66"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67"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Goldman"/>
                <a:ea typeface="Goldman"/>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0"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71"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2" name="Google Shape;122;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p:bodyStyle/>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4" name="Google Shape;125;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76"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Google Shape;51;p13"/>
          <p:cNvPicPr/>
          <p:nvPr/>
        </p:nvPicPr>
        <p:blipFill>
          <a:blip r:embed="rId3"/>
          <a:stretch/>
        </p:blipFill>
        <p:spPr>
          <a:xfrm>
            <a:off x="0" y="3600"/>
            <a:ext cx="9143640" cy="5143320"/>
          </a:xfrm>
          <a:prstGeom prst="rect">
            <a:avLst/>
          </a:prstGeom>
          <a:ln w="0">
            <a:noFill/>
          </a:ln>
        </p:spPr>
      </p:pic>
      <p:sp>
        <p:nvSpPr>
          <p:cNvPr id="7"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8"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9"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0"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1"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2"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Google Shape;64;p14"/>
          <p:cNvPicPr/>
          <p:nvPr/>
        </p:nvPicPr>
        <p:blipFill>
          <a:blip r:embed="rId3"/>
          <a:srcRect l="616"/>
          <a:stretch/>
        </p:blipFill>
        <p:spPr>
          <a:xfrm>
            <a:off x="0" y="0"/>
            <a:ext cx="9087120" cy="5143320"/>
          </a:xfrm>
          <a:prstGeom prst="rect">
            <a:avLst/>
          </a:prstGeom>
          <a:ln w="0">
            <a:noFill/>
          </a:ln>
        </p:spPr>
      </p:pic>
      <p:sp>
        <p:nvSpPr>
          <p:cNvPr id="14"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 name="Google Shape;68;p15"/>
          <p:cNvPicPr/>
          <p:nvPr/>
        </p:nvPicPr>
        <p:blipFill>
          <a:blip r:embed="rId3"/>
          <a:stretch/>
        </p:blipFill>
        <p:spPr>
          <a:xfrm>
            <a:off x="0" y="0"/>
            <a:ext cx="9143640" cy="5143320"/>
          </a:xfrm>
          <a:prstGeom prst="rect">
            <a:avLst/>
          </a:prstGeom>
          <a:ln w="0">
            <a:noFill/>
          </a:ln>
        </p:spPr>
      </p:pic>
      <p:sp>
        <p:nvSpPr>
          <p:cNvPr id="17"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62222"/>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18"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9"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1" name="Google Shape;74;p16"/>
          <p:cNvPicPr/>
          <p:nvPr/>
        </p:nvPicPr>
        <p:blipFill>
          <a:blip r:embed="rId3"/>
          <a:srcRect l="-13357" t="4877" r="13357" b="52464"/>
          <a:stretch/>
        </p:blipFill>
        <p:spPr>
          <a:xfrm rot="10800000">
            <a:off x="360" y="3031920"/>
            <a:ext cx="9143640" cy="2111400"/>
          </a:xfrm>
          <a:prstGeom prst="rect">
            <a:avLst/>
          </a:prstGeom>
          <a:ln w="0">
            <a:noFill/>
          </a:ln>
        </p:spPr>
      </p:pic>
      <p:pic>
        <p:nvPicPr>
          <p:cNvPr id="22" name="Google Shape;75;p16"/>
          <p:cNvPicPr/>
          <p:nvPr/>
        </p:nvPicPr>
        <p:blipFill>
          <a:blip r:embed="rId4"/>
          <a:srcRect l="72344" t="25162" r="853" b="22599"/>
          <a:stretch/>
        </p:blipFill>
        <p:spPr>
          <a:xfrm>
            <a:off x="6694200" y="0"/>
            <a:ext cx="2449440" cy="2585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4" name="Google Shape;78;p17"/>
          <p:cNvPicPr/>
          <p:nvPr/>
        </p:nvPicPr>
        <p:blipFill>
          <a:blip r:embed="rId3"/>
          <a:srcRect l="-24476" t="2369" r="24476" b="-2369"/>
          <a:stretch/>
        </p:blipFill>
        <p:spPr>
          <a:xfrm>
            <a:off x="0" y="0"/>
            <a:ext cx="9143640" cy="49510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 name="Google Shape;80;p18"/>
          <p:cNvPicPr/>
          <p:nvPr/>
        </p:nvPicPr>
        <p:blipFill>
          <a:blip r:embed="rId3"/>
          <a:stretch/>
        </p:blipFill>
        <p:spPr>
          <a:xfrm>
            <a:off x="0" y="0"/>
            <a:ext cx="9143640" cy="4951080"/>
          </a:xfrm>
          <a:prstGeom prst="rect">
            <a:avLst/>
          </a:prstGeom>
          <a:ln w="0">
            <a:noFill/>
          </a:ln>
        </p:spPr>
      </p:pic>
      <p:sp>
        <p:nvSpPr>
          <p:cNvPr id="26"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7"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8"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9"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152400" y="209550"/>
            <a:ext cx="5962560" cy="17618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0" strike="noStrike" spc="-1" dirty="0">
                <a:solidFill>
                  <a:schemeClr val="dk1"/>
                </a:solidFill>
                <a:latin typeface="Goldman"/>
                <a:ea typeface="Goldman"/>
              </a:rPr>
              <a:t>Palindrome Numbers</a:t>
            </a:r>
            <a:endParaRPr lang="fr-FR" sz="4000" b="0" strike="noStrike" spc="-1" dirty="0">
              <a:solidFill>
                <a:schemeClr val="dk1"/>
              </a:solidFill>
              <a:latin typeface="Arial"/>
            </a:endParaRPr>
          </a:p>
        </p:txBody>
      </p:sp>
      <p:sp>
        <p:nvSpPr>
          <p:cNvPr id="78" name="PlaceHolder 2"/>
          <p:cNvSpPr>
            <a:spLocks noGrp="1"/>
          </p:cNvSpPr>
          <p:nvPr>
            <p:ph type="subTitle"/>
          </p:nvPr>
        </p:nvSpPr>
        <p:spPr>
          <a:xfrm>
            <a:off x="514440" y="4095720"/>
            <a:ext cx="2409480" cy="561600"/>
          </a:xfrm>
          <a:prstGeom prst="rect">
            <a:avLst/>
          </a:prstGeom>
          <a:noFill/>
          <a:ln w="0">
            <a:noFill/>
          </a:ln>
        </p:spPr>
        <p:txBody>
          <a:bodyPr lIns="91440" tIns="91440" rIns="91440" bIns="91440" anchor="t">
            <a:normAutofit fontScale="65688" lnSpcReduction="20000"/>
          </a:bodyPr>
          <a:lstStyle/>
          <a:p>
            <a:pPr indent="0">
              <a:lnSpc>
                <a:spcPct val="100000"/>
              </a:lnSpc>
              <a:buNone/>
              <a:tabLst>
                <a:tab pos="0" algn="l"/>
              </a:tabLst>
            </a:pPr>
            <a:r>
              <a:rPr lang="en" sz="1600" b="0" strike="noStrike" spc="-1">
                <a:solidFill>
                  <a:schemeClr val="dk1"/>
                </a:solidFill>
                <a:latin typeface="Albert Sans"/>
                <a:ea typeface="Albert Sans"/>
              </a:rPr>
              <a:t>An exploration into the fascinating world of palindrome numbers.</a:t>
            </a:r>
            <a:endParaRPr lang="en-US" sz="1600" b="0" strike="noStrike" spc="-1">
              <a:solidFill>
                <a:srgbClr val="FFFFFF"/>
              </a:solidFill>
              <a:latin typeface="OpenSymbol"/>
            </a:endParaRPr>
          </a:p>
        </p:txBody>
      </p:sp>
      <p:pic>
        <p:nvPicPr>
          <p:cNvPr id="79" name="Google Shape;134;p28"/>
          <p:cNvPicPr/>
          <p:nvPr/>
        </p:nvPicPr>
        <p:blipFill>
          <a:blip r:embed="rId2"/>
          <a:srcRect t="14479"/>
          <a:stretch/>
        </p:blipFill>
        <p:spPr>
          <a:xfrm>
            <a:off x="5585760" y="0"/>
            <a:ext cx="3558240" cy="5143320"/>
          </a:xfrm>
          <a:prstGeom prst="rect">
            <a:avLst/>
          </a:prstGeom>
          <a:ln w="0">
            <a:noFill/>
          </a:ln>
        </p:spPr>
      </p:pic>
      <p:sp>
        <p:nvSpPr>
          <p:cNvPr id="5" name="PlaceHolder 2"/>
          <p:cNvSpPr txBox="1">
            <a:spLocks/>
          </p:cNvSpPr>
          <p:nvPr/>
        </p:nvSpPr>
        <p:spPr>
          <a:xfrm>
            <a:off x="232920" y="2175013"/>
            <a:ext cx="5352840" cy="2838240"/>
          </a:xfrm>
          <a:prstGeom prst="rect">
            <a:avLst/>
          </a:prstGeom>
          <a:noFill/>
          <a:ln w="0">
            <a:noFill/>
          </a:ln>
        </p:spPr>
        <p:txBody>
          <a:bodyPr lIns="91440" tIns="91440" rIns="91440" bIns="91440" anchor="t">
            <a:normAutofit/>
          </a:bodyPr>
          <a:lstStyle/>
          <a:p>
            <a:pPr>
              <a:lnSpc>
                <a:spcPct val="150000"/>
              </a:lnSpc>
              <a:tabLst>
                <a:tab pos="0" algn="l"/>
              </a:tabLst>
            </a:pPr>
            <a:r>
              <a:rPr lang="en-US" sz="1600" b="1" kern="0" dirty="0" smtClean="0">
                <a:solidFill>
                  <a:schemeClr val="tx1"/>
                </a:solidFill>
              </a:rPr>
              <a:t>Name: </a:t>
            </a:r>
            <a:r>
              <a:rPr lang="en-US" sz="1600" b="1" kern="0" smtClean="0">
                <a:solidFill>
                  <a:schemeClr val="tx1"/>
                </a:solidFill>
              </a:rPr>
              <a:t>Govinda</a:t>
            </a:r>
            <a:r>
              <a:rPr lang="en-US" sz="1600" b="1" kern="0" dirty="0" smtClean="0">
                <a:solidFill>
                  <a:schemeClr val="tx1"/>
                </a:solidFill>
              </a:rPr>
              <a:t> </a:t>
            </a:r>
            <a:r>
              <a:rPr lang="en-US" sz="1600" b="1" kern="0" dirty="0" smtClean="0">
                <a:solidFill>
                  <a:schemeClr val="tx1"/>
                </a:solidFill>
              </a:rPr>
              <a:t/>
            </a:r>
            <a:br>
              <a:rPr lang="en-US" sz="1600" b="1" kern="0" dirty="0" smtClean="0">
                <a:solidFill>
                  <a:schemeClr val="tx1"/>
                </a:solidFill>
              </a:rPr>
            </a:br>
            <a:r>
              <a:rPr lang="en-US" sz="1600" b="1" kern="0" dirty="0" smtClean="0">
                <a:solidFill>
                  <a:schemeClr val="tx1"/>
                </a:solidFill>
              </a:rPr>
              <a:t>Roll No:BIT-24S-032</a:t>
            </a:r>
            <a:br>
              <a:rPr lang="en-US" sz="1600" b="1" kern="0" dirty="0" smtClean="0">
                <a:solidFill>
                  <a:schemeClr val="tx1"/>
                </a:solidFill>
              </a:rPr>
            </a:br>
            <a:endParaRPr lang="fr-FR" sz="1600" kern="0" spc="-1" dirty="0">
              <a:solidFill>
                <a:schemeClr val="tx1"/>
              </a:solidFill>
              <a:latin typeface="Arial"/>
            </a:endParaRPr>
          </a:p>
        </p:txBody>
      </p:sp>
      <p:sp>
        <p:nvSpPr>
          <p:cNvPr id="2" name="TextBox 1"/>
          <p:cNvSpPr txBox="1"/>
          <p:nvPr/>
        </p:nvSpPr>
        <p:spPr>
          <a:xfrm>
            <a:off x="533400" y="4019550"/>
            <a:ext cx="2438400" cy="533400"/>
          </a:xfrm>
          <a:prstGeom prst="rect">
            <a:avLst/>
          </a:prstGeom>
          <a:solidFill>
            <a:schemeClr val="bg1"/>
          </a:solidFill>
          <a:ln>
            <a:noFill/>
          </a:ln>
        </p:spPr>
        <p:txBody>
          <a:bodyPr wrap="squar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1676400" y="51435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 sz="4000" b="0" strike="noStrike" spc="-1">
                <a:solidFill>
                  <a:schemeClr val="dk1"/>
                </a:solidFill>
                <a:latin typeface="Goldman"/>
                <a:ea typeface="Goldman"/>
              </a:rPr>
              <a:t>Definition of Palindrome Numbers</a:t>
            </a:r>
            <a:endParaRPr lang="fr-FR" sz="4000" b="0" strike="noStrike" spc="-1">
              <a:solidFill>
                <a:schemeClr val="dk1"/>
              </a:solidFill>
              <a:latin typeface="Arial"/>
            </a:endParaRPr>
          </a:p>
        </p:txBody>
      </p:sp>
      <p:sp>
        <p:nvSpPr>
          <p:cNvPr id="88" name="PlaceHolder 2"/>
          <p:cNvSpPr>
            <a:spLocks noGrp="1"/>
          </p:cNvSpPr>
          <p:nvPr>
            <p:ph type="subTitle"/>
          </p:nvPr>
        </p:nvSpPr>
        <p:spPr>
          <a:xfrm>
            <a:off x="2895600" y="150495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1600" dirty="0" smtClean="0">
                <a:solidFill>
                  <a:schemeClr val="tx1"/>
                </a:solidFill>
              </a:rPr>
              <a:t>A palindrome number is a number that remains the same when its digits are reversed. In other words, if you read the number from left to right and right to left, it will look identical.</a:t>
            </a:r>
            <a:br>
              <a:rPr lang="en-US" sz="1600" dirty="0" smtClean="0">
                <a:solidFill>
                  <a:schemeClr val="tx1"/>
                </a:solidFill>
              </a:rPr>
            </a:br>
            <a:endParaRPr lang="en-US" sz="1600" b="0" strike="noStrike" spc="-1" dirty="0">
              <a:solidFill>
                <a:schemeClr val="tx1"/>
              </a:solidFill>
              <a:latin typeface="OpenSymbol"/>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Google Shape;163;p31"/>
          <p:cNvPicPr/>
          <p:nvPr/>
        </p:nvPicPr>
        <p:blipFill>
          <a:blip r:embed="rId2"/>
          <a:srcRect l="30802" r="32938"/>
          <a:stretch/>
        </p:blipFill>
        <p:spPr>
          <a:xfrm>
            <a:off x="0" y="0"/>
            <a:ext cx="2969640" cy="5142960"/>
          </a:xfrm>
          <a:prstGeom prst="rect">
            <a:avLst/>
          </a:prstGeom>
          <a:ln w="0">
            <a:noFill/>
          </a:ln>
        </p:spPr>
      </p:pic>
      <p:sp>
        <p:nvSpPr>
          <p:cNvPr id="90"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haw-US" sz="3000" b="0" strike="noStrike" spc="-1" dirty="0" smtClean="0">
                <a:solidFill>
                  <a:schemeClr val="dk1"/>
                </a:solidFill>
                <a:latin typeface="Arial"/>
              </a:rPr>
              <a:t>KeyPoints</a:t>
            </a:r>
            <a:endParaRPr lang="fr-FR" sz="3000" b="0" strike="noStrike" spc="-1" dirty="0">
              <a:solidFill>
                <a:schemeClr val="dk1"/>
              </a:solidFill>
              <a:latin typeface="Arial"/>
            </a:endParaRPr>
          </a:p>
        </p:txBody>
      </p:sp>
      <p:sp>
        <p:nvSpPr>
          <p:cNvPr id="91"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marL="285750" indent="-285750">
              <a:lnSpc>
                <a:spcPct val="100000"/>
              </a:lnSpc>
              <a:buFont typeface="Wingdings" panose="05000000000000000000" pitchFamily="2" charset="2"/>
              <a:buChar char="v"/>
              <a:tabLst>
                <a:tab pos="0" algn="l"/>
              </a:tabLst>
            </a:pPr>
            <a:r>
              <a:rPr lang="en-US" sz="1400" dirty="0" smtClean="0">
                <a:solidFill>
                  <a:schemeClr val="tx1"/>
                </a:solidFill>
              </a:rPr>
              <a:t>A number is a palindrome if the number is equal to its reverse.</a:t>
            </a:r>
            <a:br>
              <a:rPr lang="en-US" sz="1400" dirty="0" smtClean="0">
                <a:solidFill>
                  <a:schemeClr val="tx1"/>
                </a:solidFill>
              </a:rPr>
            </a:br>
            <a:endParaRPr lang="haw-US" sz="1400" dirty="0" smtClean="0">
              <a:solidFill>
                <a:schemeClr val="tx1"/>
              </a:solidFill>
            </a:endParaRPr>
          </a:p>
          <a:p>
            <a:pPr marL="285750" indent="-285750">
              <a:lnSpc>
                <a:spcPct val="100000"/>
              </a:lnSpc>
              <a:buFont typeface="Wingdings" panose="05000000000000000000" pitchFamily="2" charset="2"/>
              <a:buChar char="v"/>
              <a:tabLst>
                <a:tab pos="0" algn="l"/>
              </a:tabLst>
            </a:pPr>
            <a:r>
              <a:rPr lang="en-US" sz="1400" dirty="0" smtClean="0">
                <a:solidFill>
                  <a:schemeClr val="tx1"/>
                </a:solidFill>
              </a:rPr>
              <a:t>Palindrome numbers can have any number of digits (e.g., single-digit numbers are trivially palindromes).</a:t>
            </a:r>
            <a:br>
              <a:rPr lang="en-US" sz="1400" dirty="0" smtClean="0">
                <a:solidFill>
                  <a:schemeClr val="tx1"/>
                </a:solidFill>
              </a:rPr>
            </a:br>
            <a:endParaRPr lang="haw-US" sz="1400" dirty="0" smtClean="0">
              <a:solidFill>
                <a:schemeClr val="tx1"/>
              </a:solidFill>
            </a:endParaRPr>
          </a:p>
          <a:p>
            <a:pPr marL="285750" indent="-285750">
              <a:lnSpc>
                <a:spcPct val="100000"/>
              </a:lnSpc>
              <a:buFont typeface="Wingdings" panose="05000000000000000000" pitchFamily="2" charset="2"/>
              <a:buChar char="v"/>
              <a:tabLst>
                <a:tab pos="0" algn="l"/>
              </a:tabLst>
            </a:pPr>
            <a:r>
              <a:rPr lang="en-US" sz="1400" dirty="0" smtClean="0">
                <a:solidFill>
                  <a:schemeClr val="tx1"/>
                </a:solidFill>
              </a:rPr>
              <a:t>Negative numbers are not considered palindromes because the negative sign would not match when reversed.</a:t>
            </a:r>
            <a:br>
              <a:rPr lang="en-US" sz="1400" dirty="0" smtClean="0">
                <a:solidFill>
                  <a:schemeClr val="tx1"/>
                </a:solidFill>
              </a:rPr>
            </a:br>
            <a:r>
              <a:rPr lang="en-US" sz="1400" dirty="0" smtClean="0">
                <a:solidFill>
                  <a:schemeClr val="tx1"/>
                </a:solidFill>
              </a:rPr>
              <a:t/>
            </a:r>
            <a:br>
              <a:rPr lang="en-US" sz="1400" dirty="0" smtClean="0">
                <a:solidFill>
                  <a:schemeClr val="tx1"/>
                </a:solidFill>
              </a:rPr>
            </a:br>
            <a:endParaRPr lang="fr-FR" sz="1400" b="0" strike="noStrike" spc="-1" dirty="0">
              <a:solidFill>
                <a:schemeClr val="tx1"/>
              </a:solidFill>
              <a:latin typeface="Arial"/>
            </a:endParaRPr>
          </a:p>
        </p:txBody>
      </p:sp>
    </p:spTree>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31475" cy="5152783"/>
          </a:xfrm>
        </p:spPr>
      </p:pic>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effectLst>
            <a:glow rad="101600">
              <a:schemeClr val="accent2">
                <a:satMod val="175000"/>
                <a:alpha val="40000"/>
              </a:schemeClr>
            </a:glow>
          </a:effec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subTitle"/>
          </p:nvPr>
        </p:nvSpPr>
        <p:spPr>
          <a:xfrm>
            <a:off x="-25400" y="4171950"/>
            <a:ext cx="4902200" cy="428400"/>
          </a:xfrm>
          <a:prstGeom prst="rect">
            <a:avLst/>
          </a:prstGeom>
          <a:noFill/>
          <a:ln w="0">
            <a:noFill/>
          </a:ln>
        </p:spPr>
        <p:txBody>
          <a:bodyPr lIns="91440" tIns="91440" rIns="91440" bIns="91440" anchor="b">
            <a:noAutofit/>
          </a:bodyPr>
          <a:lstStyle/>
          <a:p>
            <a:pPr algn="l"/>
            <a:r>
              <a:rPr lang="en-US" sz="1400" b="1" dirty="0" smtClean="0">
                <a:solidFill>
                  <a:schemeClr val="tx1"/>
                </a:solidFill>
              </a:rPr>
              <a:t>The Roman numeral system is an ancient numeral system used in ancient Rome. It uses combinations of letters from the Latin alphabet (I, V, X, L, C, D, M) to represent </a:t>
            </a:r>
            <a:r>
              <a:rPr lang="en-US" sz="1600" b="1" dirty="0" smtClean="0">
                <a:solidFill>
                  <a:schemeClr val="tx1"/>
                </a:solidFill>
              </a:rPr>
              <a:t>values</a:t>
            </a:r>
            <a:r>
              <a:rPr lang="en-US" sz="1400" b="1" dirty="0" smtClean="0">
                <a:solidFill>
                  <a:schemeClr val="tx1"/>
                </a:solidFill>
              </a:rPr>
              <a:t>. When converting a Roman numeral to an integer, certain rules are followed.</a:t>
            </a:r>
            <a:br>
              <a:rPr lang="en-US" sz="1400" b="1" dirty="0" smtClean="0">
                <a:solidFill>
                  <a:schemeClr val="tx1"/>
                </a:solidFill>
              </a:rPr>
            </a:br>
            <a:r>
              <a:rPr lang="en-US" sz="1400" b="1" dirty="0" smtClean="0">
                <a:solidFill>
                  <a:schemeClr val="tx1"/>
                </a:solidFill>
              </a:rPr>
              <a:t>Roman Numerals and their Integer Values:</a:t>
            </a:r>
            <a:br>
              <a:rPr lang="en-US" sz="1400" b="1" dirty="0" smtClean="0">
                <a:solidFill>
                  <a:schemeClr val="tx1"/>
                </a:solidFill>
              </a:rPr>
            </a:br>
            <a:r>
              <a:rPr lang="en-US" sz="1400" b="1" dirty="0" smtClean="0">
                <a:solidFill>
                  <a:schemeClr val="tx1"/>
                </a:solidFill>
              </a:rPr>
              <a:t>I = 1</a:t>
            </a:r>
            <a:br>
              <a:rPr lang="en-US" sz="1400" b="1" dirty="0" smtClean="0">
                <a:solidFill>
                  <a:schemeClr val="tx1"/>
                </a:solidFill>
              </a:rPr>
            </a:br>
            <a:r>
              <a:rPr lang="en-US" sz="1400" b="1" dirty="0" smtClean="0">
                <a:solidFill>
                  <a:schemeClr val="tx1"/>
                </a:solidFill>
              </a:rPr>
              <a:t>V</a:t>
            </a:r>
            <a:r>
              <a:rPr lang="haw-US" sz="1400" b="1" dirty="0" smtClean="0">
                <a:solidFill>
                  <a:schemeClr val="tx1"/>
                </a:solidFill>
              </a:rPr>
              <a:t> </a:t>
            </a:r>
            <a:r>
              <a:rPr lang="en-US" sz="1400" b="1" dirty="0" smtClean="0">
                <a:solidFill>
                  <a:schemeClr val="tx1"/>
                </a:solidFill>
              </a:rPr>
              <a:t>= 5</a:t>
            </a:r>
            <a:br>
              <a:rPr lang="en-US" sz="1400" b="1" dirty="0" smtClean="0">
                <a:solidFill>
                  <a:schemeClr val="tx1"/>
                </a:solidFill>
              </a:rPr>
            </a:br>
            <a:r>
              <a:rPr lang="en-US" sz="1400" b="1" dirty="0" smtClean="0">
                <a:solidFill>
                  <a:schemeClr val="tx1"/>
                </a:solidFill>
              </a:rPr>
              <a:t>X = 10</a:t>
            </a:r>
            <a:br>
              <a:rPr lang="en-US" sz="1400" b="1" dirty="0" smtClean="0">
                <a:solidFill>
                  <a:schemeClr val="tx1"/>
                </a:solidFill>
              </a:rPr>
            </a:br>
            <a:r>
              <a:rPr lang="en-US" sz="1400" b="1" dirty="0" smtClean="0">
                <a:solidFill>
                  <a:schemeClr val="tx1"/>
                </a:solidFill>
              </a:rPr>
              <a:t>L = 50</a:t>
            </a:r>
            <a:br>
              <a:rPr lang="en-US" sz="1400" b="1" dirty="0" smtClean="0">
                <a:solidFill>
                  <a:schemeClr val="tx1"/>
                </a:solidFill>
              </a:rPr>
            </a:br>
            <a:r>
              <a:rPr lang="en-US" sz="1400" b="1" dirty="0" smtClean="0">
                <a:solidFill>
                  <a:schemeClr val="tx1"/>
                </a:solidFill>
              </a:rPr>
              <a:t>C = 100</a:t>
            </a:r>
            <a:br>
              <a:rPr lang="en-US" sz="1400" b="1" dirty="0" smtClean="0">
                <a:solidFill>
                  <a:schemeClr val="tx1"/>
                </a:solidFill>
              </a:rPr>
            </a:br>
            <a:r>
              <a:rPr lang="en-US" sz="1400" b="1" dirty="0" smtClean="0">
                <a:solidFill>
                  <a:schemeClr val="tx1"/>
                </a:solidFill>
              </a:rPr>
              <a:t>D = 500</a:t>
            </a:r>
            <a:br>
              <a:rPr lang="en-US" sz="1400" b="1" dirty="0" smtClean="0">
                <a:solidFill>
                  <a:schemeClr val="tx1"/>
                </a:solidFill>
              </a:rPr>
            </a:br>
            <a:r>
              <a:rPr lang="en-US" sz="1400" b="1" dirty="0" smtClean="0">
                <a:solidFill>
                  <a:schemeClr val="tx1"/>
                </a:solidFill>
              </a:rPr>
              <a:t>M = 1000 </a:t>
            </a:r>
            <a:br>
              <a:rPr lang="en-US" sz="1400" b="1" dirty="0" smtClean="0">
                <a:solidFill>
                  <a:schemeClr val="tx1"/>
                </a:solidFill>
              </a:rPr>
            </a:br>
            <a:endParaRPr lang="en-US" sz="1400" b="0" strike="noStrike" spc="-1" dirty="0">
              <a:solidFill>
                <a:schemeClr val="tx1"/>
              </a:solidFill>
              <a:latin typeface="Albert Sans"/>
              <a:ea typeface="Albert Sans"/>
            </a:endParaRPr>
          </a:p>
        </p:txBody>
      </p:sp>
      <p:sp>
        <p:nvSpPr>
          <p:cNvPr id="95" name="PlaceHolder 2"/>
          <p:cNvSpPr>
            <a:spLocks noGrp="1"/>
          </p:cNvSpPr>
          <p:nvPr>
            <p:ph type="title"/>
          </p:nvPr>
        </p:nvSpPr>
        <p:spPr>
          <a:xfrm>
            <a:off x="304800" y="-1314360"/>
            <a:ext cx="4790880" cy="2628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600" b="0" strike="noStrike" spc="-1" dirty="0">
                <a:solidFill>
                  <a:schemeClr val="dk1"/>
                </a:solidFill>
                <a:latin typeface="Goldman"/>
                <a:ea typeface="Goldman"/>
              </a:rPr>
              <a:t>Roman to Integer</a:t>
            </a:r>
            <a:endParaRPr lang="fr-FR" sz="4600" b="0" strike="noStrike" spc="-1" dirty="0">
              <a:solidFill>
                <a:schemeClr val="dk1"/>
              </a:solidFill>
              <a:latin typeface="Arial"/>
            </a:endParaRPr>
          </a:p>
        </p:txBody>
      </p:sp>
      <p:pic>
        <p:nvPicPr>
          <p:cNvPr id="97" name="Google Shape;173;p32"/>
          <p:cNvPicPr/>
          <p:nvPr/>
        </p:nvPicPr>
        <p:blipFill>
          <a:blip r:embed="rId2"/>
          <a:stretch/>
        </p:blipFill>
        <p:spPr>
          <a:xfrm flipH="1">
            <a:off x="5195520" y="1507320"/>
            <a:ext cx="3948480" cy="2973240"/>
          </a:xfrm>
          <a:prstGeom prst="rect">
            <a:avLst/>
          </a:prstGeom>
          <a:ln w="0">
            <a:noFill/>
          </a:ln>
        </p:spPr>
      </p:pic>
    </p:spTree>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Google Shape;163;p31"/>
          <p:cNvPicPr/>
          <p:nvPr/>
        </p:nvPicPr>
        <p:blipFill>
          <a:blip r:embed="rId2"/>
          <a:srcRect l="30802" r="32938"/>
          <a:stretch/>
        </p:blipFill>
        <p:spPr>
          <a:xfrm>
            <a:off x="0" y="0"/>
            <a:ext cx="2969640" cy="5142960"/>
          </a:xfrm>
          <a:prstGeom prst="rect">
            <a:avLst/>
          </a:prstGeom>
          <a:ln w="0">
            <a:noFill/>
          </a:ln>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08"/>
            <a:ext cx="9144000" cy="5134552"/>
          </a:xfrm>
          <a:prstGeom prst="rect">
            <a:avLst/>
          </a:prstGeom>
          <a:effectLst>
            <a:glow rad="139700">
              <a:schemeClr val="accent2">
                <a:satMod val="175000"/>
                <a:alpha val="40000"/>
              </a:schemeClr>
            </a:glow>
          </a:effectLst>
        </p:spPr>
      </p:pic>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effectLst>
            <a:glow rad="101600">
              <a:schemeClr val="accent2">
                <a:satMod val="175000"/>
                <a:alpha val="40000"/>
              </a:schemeClr>
            </a:glow>
          </a:effec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idx="4294967295"/>
          </p:nvPr>
        </p:nvSpPr>
        <p:spPr>
          <a:xfrm>
            <a:off x="1828800" y="1733550"/>
            <a:ext cx="5914800" cy="1447560"/>
          </a:xfrm>
          <a:prstGeom prst="rect">
            <a:avLst/>
          </a:prstGeom>
          <a:noFill/>
          <a:ln w="0">
            <a:noFill/>
          </a:ln>
          <a:effectLst>
            <a:glow rad="101600">
              <a:schemeClr val="accent2">
                <a:satMod val="175000"/>
                <a:alpha val="40000"/>
              </a:schemeClr>
            </a:glow>
          </a:effectLst>
        </p:spPr>
        <p:txBody>
          <a:bodyPr lIns="91440" tIns="91440" rIns="91440" bIns="91440" anchor="t">
            <a:normAutofit/>
          </a:bodyPr>
          <a:lstStyle/>
          <a:p>
            <a:pPr indent="0" algn="ctr">
              <a:lnSpc>
                <a:spcPct val="100000"/>
              </a:lnSpc>
              <a:buNone/>
              <a:tabLst>
                <a:tab pos="0" algn="l"/>
              </a:tabLst>
            </a:pPr>
            <a:r>
              <a:rPr lang="haw-US" sz="6000" b="1" strike="noStrike" spc="-1" dirty="0" smtClean="0">
                <a:solidFill>
                  <a:schemeClr val="dk1"/>
                </a:solidFill>
                <a:latin typeface="Arial"/>
              </a:rPr>
              <a:t>ThankYou</a:t>
            </a:r>
            <a:endParaRPr lang="fr-FR" sz="6000" b="1" strike="noStrike" spc="-1" dirty="0">
              <a:solidFill>
                <a:schemeClr val="dk1"/>
              </a:solidFill>
              <a:latin typeface="Arial"/>
            </a:endParaRPr>
          </a:p>
        </p:txBody>
      </p:sp>
    </p:spTree>
    <p:extLst>
      <p:ext uri="{BB962C8B-B14F-4D97-AF65-F5344CB8AC3E}">
        <p14:creationId xmlns:p14="http://schemas.microsoft.com/office/powerpoint/2010/main" val="42389437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TotalTime>
  <Words>133</Words>
  <Application>Microsoft Office PowerPoint</Application>
  <PresentationFormat>On-screen Show (16:9)</PresentationFormat>
  <Paragraphs>12</Paragraphs>
  <Slides>8</Slides>
  <Notes>0</Notes>
  <HiddenSlides>0</HiddenSlides>
  <MMClips>0</MMClips>
  <ScaleCrop>false</ScaleCrop>
  <HeadingPairs>
    <vt:vector size="4" baseType="variant">
      <vt:variant>
        <vt:lpstr>Theme</vt:lpstr>
      </vt:variant>
      <vt:variant>
        <vt:i4>24</vt:i4>
      </vt:variant>
      <vt:variant>
        <vt:lpstr>Slide Titles</vt:lpstr>
      </vt:variant>
      <vt:variant>
        <vt:i4>8</vt:i4>
      </vt:variant>
    </vt:vector>
  </HeadingPairs>
  <TitlesOfParts>
    <vt:vector size="32" baseType="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Slidesgo Final Pages</vt:lpstr>
      <vt:lpstr>Slidesgo Final Pages</vt:lpstr>
      <vt:lpstr>Slidesgo Final Pages</vt:lpstr>
      <vt:lpstr>Palindrome Numbers</vt:lpstr>
      <vt:lpstr>Definition of Palindrome Numbers</vt:lpstr>
      <vt:lpstr>KeyPoints</vt:lpstr>
      <vt:lpstr>PowerPoint Presentation</vt:lpstr>
      <vt:lpstr>Roman to Integer</vt:lpstr>
      <vt:lpstr>PowerPoint Presentation</vt:lpstr>
      <vt:lpstr>PowerPoint Presentation</vt:lpstr>
      <vt:lpstr>ThankYou</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Palindrome Numbers</dc:title>
  <cp:lastModifiedBy>hp</cp:lastModifiedBy>
  <cp:revision>10</cp:revision>
  <dcterms:modified xsi:type="dcterms:W3CDTF">2025-05-19T18:52:40Z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2025-05-19T18:20:06Z</dcterms:created>
  <dc:creator>Unknown Creator</dc:creator>
  <dc:description/>
  <dc:language>en-US</dc:language>
  <cp:lastModifiedBy>Unknown Creator</cp:lastModifiedBy>
  <dcterms:modified xsi:type="dcterms:W3CDTF">2025-05-19T18:20:06Z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